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8" r:id="rId12"/>
    <p:sldId id="265" r:id="rId13"/>
    <p:sldId id="266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6:44.037"/>
    </inkml:context>
    <inkml:brush xml:id="br0">
      <inkml:brushProperty name="width" value="0.3" units="cm"/>
      <inkml:brushProperty name="height" value="0.6" units="cm"/>
      <inkml:brushProperty name="color" value="#1BD2E5"/>
      <inkml:brushProperty name="tip" value="rectangle"/>
      <inkml:brushProperty name="rasterOp" value="maskPen"/>
      <inkml:brushProperty name="ignorePressure" value="1"/>
    </inkml:brush>
  </inkml:definitions>
  <inkml:trace contextRef="#ctx0" brushRef="#br0">2689 69,'-488'-35,"357"21,-439 1,366 15,107-4,-108 4,132 12,54-9,0-1,-22 2,-325-3,188-5,-93 2,245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6:47.118"/>
    </inkml:context>
    <inkml:brush xml:id="br0">
      <inkml:brushProperty name="width" value="0.3" units="cm"/>
      <inkml:brushProperty name="height" value="0.6" units="cm"/>
      <inkml:brushProperty name="color" value="#1BD2E5"/>
      <inkml:brushProperty name="tip" value="rectangle"/>
      <inkml:brushProperty name="rasterOp" value="maskPen"/>
      <inkml:brushProperty name="ignorePressure" value="1"/>
    </inkml:brush>
  </inkml:definitions>
  <inkml:trace contextRef="#ctx0" brushRef="#br0">2779 61,'-226'-14,"53"1,-93-2,-163-4,-1170 20,1595-1,-1 0,0 0,1 0,-1 0,0 1,1-1,-1 1,1 0,-1 1,1-1,-1 1,1 0,0 0,-5 4,-4 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7:03.164"/>
    </inkml:context>
    <inkml:brush xml:id="br0">
      <inkml:brushProperty name="width" value="0.3" units="cm"/>
      <inkml:brushProperty name="height" value="0.6" units="cm"/>
      <inkml:brushProperty name="color" value="#1BD2E5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9,'1363'0,"-1332"1,-1 2,35 8,-33-5,52 4,494-9,-279-3,-118 2,-155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7:33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1 124,'407'-18,"164"4,-366 16,1699-2,-1886-1,0-1,0 0,25-8,-22 4,43-4,-7 8,-27 2,0-2,33-7,149-28,-149 29,-1 3,123 6,-72 1,1489-2,-1576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11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42,'6140'0,"-6121"-1,0-1,0-1,22-6,-19 4,40-4,135 9,28-2,-201-2,-4-3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21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1 123,'2270'0,"-2246"-2,0 0,46-12,-6 2,4-1,-33 6,1 1,36-1,111 10,87-5,-176-13,-62 9,54-3,69-6,-99 7,66 0,1692 9,-1784 1,0 1,35 8,-32-5,51 3,278-10,-336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36.0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19,'1000'0,"-989"0,0-1,0 0,1 0,-1-2,11-2,-3-2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42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94,'8'-1,"-1"0,1 0,0-1,-1 0,11-4,24-6,2 8,61 1,-67 4,-1-2,68-11,-64 5,81-2,-46 5,19-9,-61 6,49-1,515 6,-289 4,-219-2,-64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48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1 156,'1543'0,"-1533"0,-1 0,1-1,-1 0,1 0,-1-1,0 0,1-1,-1 0,0-1,-1 1,1-2,-1 1,0-1,0 0,0-1,-1 0,1 0,-1-1,-1 0,0 0,7-9,16-26,-18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7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8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customXml" Target="../ink/ink3.xml"/><Relationship Id="rId19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pypi.org/project/imbalanced-learn/" TargetMode="External"/><Relationship Id="rId4" Type="http://schemas.openxmlformats.org/officeDocument/2006/relationships/hyperlink" Target="https://archive.ics.uci.ed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33199" y="2137529"/>
            <a:ext cx="806547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Thyroid Disease Detection</a:t>
            </a: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:  </a:t>
            </a:r>
            <a:r>
              <a:rPr lang="en-US" sz="40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Disease Diagnosis solution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6" y="4234457"/>
            <a:ext cx="7477601" cy="1374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solution for transforming the way medical teams detect thyroid diseases, leading to faster and more accurate diagnoses.</a:t>
            </a:r>
            <a:endParaRPr lang="en-US" sz="2600" dirty="0"/>
          </a:p>
        </p:txBody>
      </p:sp>
      <p:sp>
        <p:nvSpPr>
          <p:cNvPr id="6" name="Shape 3"/>
          <p:cNvSpPr/>
          <p:nvPr/>
        </p:nvSpPr>
        <p:spPr>
          <a:xfrm>
            <a:off x="833199" y="511456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9" y="6519390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88601" y="6470694"/>
            <a:ext cx="18135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Kunal Liman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833197" y="711942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Imarticus PGA - 41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3593" y="768096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57199" y="32053"/>
            <a:ext cx="88697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Selection for each Cluster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188601" y="3473529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917752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717375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516999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800" y="0"/>
            <a:ext cx="32816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AE4487-E02B-A5D4-363A-3D10C4035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51"/>
          <a:stretch/>
        </p:blipFill>
        <p:spPr>
          <a:xfrm>
            <a:off x="1301159" y="2853204"/>
            <a:ext cx="8849905" cy="5041005"/>
          </a:xfrm>
          <a:prstGeom prst="rect">
            <a:avLst/>
          </a:prstGeom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740AD5-35D0-98DC-8F3E-79EABCCADF99}"/>
                  </a:ext>
                </a:extLst>
              </p14:cNvPr>
              <p14:cNvContentPartPr/>
              <p14:nvPr/>
            </p14:nvContentPartPr>
            <p14:xfrm>
              <a:off x="4464086" y="3003985"/>
              <a:ext cx="968040" cy="22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740AD5-35D0-98DC-8F3E-79EABCCADF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0446" y="2896345"/>
                <a:ext cx="1075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C41552-EC59-41E7-5543-3BE1BDDFC52E}"/>
                  </a:ext>
                </a:extLst>
              </p14:cNvPr>
              <p14:cNvContentPartPr/>
              <p14:nvPr/>
            </p14:nvContentPartPr>
            <p14:xfrm>
              <a:off x="4452206" y="4762770"/>
              <a:ext cx="1000440" cy="2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C41552-EC59-41E7-5543-3BE1BDDFC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8566" y="4654770"/>
                <a:ext cx="1108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C0A819-87BB-F9B8-4B9E-53CD1CC8B258}"/>
                  </a:ext>
                </a:extLst>
              </p14:cNvPr>
              <p14:cNvContentPartPr/>
              <p14:nvPr/>
            </p14:nvContentPartPr>
            <p14:xfrm>
              <a:off x="4452206" y="6574543"/>
              <a:ext cx="968040" cy="11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C0A819-87BB-F9B8-4B9E-53CD1CC8B2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8206" y="6466903"/>
                <a:ext cx="10756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F26F35-09F8-22F1-9DF9-968DE6B2DCCA}"/>
                  </a:ext>
                </a:extLst>
              </p14:cNvPr>
              <p14:cNvContentPartPr/>
              <p14:nvPr/>
            </p14:nvContentPartPr>
            <p14:xfrm>
              <a:off x="2133086" y="3974126"/>
              <a:ext cx="2056680" cy="45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F26F35-09F8-22F1-9DF9-968DE6B2DC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9446" y="3866126"/>
                <a:ext cx="21643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F47B12-F480-59C5-0D1F-D222BA8350A9}"/>
                  </a:ext>
                </a:extLst>
              </p14:cNvPr>
              <p14:cNvContentPartPr/>
              <p14:nvPr/>
            </p14:nvContentPartPr>
            <p14:xfrm>
              <a:off x="2089886" y="5318726"/>
              <a:ext cx="2444040" cy="15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F47B12-F480-59C5-0D1F-D222BA8350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6246" y="5210726"/>
                <a:ext cx="2551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6961041-C3CA-5011-EA42-A2AF06A329A3}"/>
                  </a:ext>
                </a:extLst>
              </p14:cNvPr>
              <p14:cNvContentPartPr/>
              <p14:nvPr/>
            </p14:nvContentPartPr>
            <p14:xfrm>
              <a:off x="2111486" y="7510316"/>
              <a:ext cx="2198160" cy="4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6961041-C3CA-5011-EA42-A2AF06A32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7846" y="7402316"/>
                <a:ext cx="23058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5A79C6-1839-ADB2-A838-7187204B634A}"/>
                  </a:ext>
                </a:extLst>
              </p14:cNvPr>
              <p14:cNvContentPartPr/>
              <p14:nvPr/>
            </p14:nvContentPartPr>
            <p14:xfrm>
              <a:off x="7743138" y="4192971"/>
              <a:ext cx="395280" cy="6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5A79C6-1839-ADB2-A838-7187204B63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9138" y="4084971"/>
                <a:ext cx="502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D2C38-5FA1-F36C-8492-219E958BDA7D}"/>
                  </a:ext>
                </a:extLst>
              </p14:cNvPr>
              <p14:cNvContentPartPr/>
              <p14:nvPr/>
            </p14:nvContentPartPr>
            <p14:xfrm>
              <a:off x="7706966" y="5368108"/>
              <a:ext cx="684720" cy="34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D2C38-5FA1-F36C-8492-219E958BDA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53326" y="5260108"/>
                <a:ext cx="792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332D212-43C9-2394-0F0C-82720AB38773}"/>
                  </a:ext>
                </a:extLst>
              </p14:cNvPr>
              <p14:cNvContentPartPr/>
              <p14:nvPr/>
            </p14:nvContentPartPr>
            <p14:xfrm>
              <a:off x="7706966" y="7661760"/>
              <a:ext cx="638640" cy="56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332D212-43C9-2394-0F0C-82720AB387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3326" y="7554120"/>
                <a:ext cx="746280" cy="2718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1B3D72C-3550-2891-AA94-9E8120BC058E}"/>
              </a:ext>
            </a:extLst>
          </p:cNvPr>
          <p:cNvSpPr txBox="1"/>
          <p:nvPr/>
        </p:nvSpPr>
        <p:spPr>
          <a:xfrm>
            <a:off x="228600" y="726426"/>
            <a:ext cx="111201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a for loop we segregate Clusters.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train_test_split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the cluster.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the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GridSearchCV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choosing the best parameters for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RandomForestClassifier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(RFC) and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KNeighborsClassifier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(KNN).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the best parameters run the model and evaluate them on the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accuracy_score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roc_auc_score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Comparing the scores we select and save the best model for each Cluster. </a:t>
            </a:r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8601" y="3473529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917752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717375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516999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EC197-D3DD-80E7-9415-DA9D60A4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3" y="1273763"/>
            <a:ext cx="13269313" cy="6270037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6ED13882-5B12-E62C-A869-D62A16E2D74F}"/>
              </a:ext>
            </a:extLst>
          </p:cNvPr>
          <p:cNvSpPr/>
          <p:nvPr/>
        </p:nvSpPr>
        <p:spPr>
          <a:xfrm>
            <a:off x="457199" y="32053"/>
            <a:ext cx="108394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Prediction with the saved model on </a:t>
            </a:r>
            <a:r>
              <a:rPr lang="en-US" sz="3500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Input_CSV</a:t>
            </a: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file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56599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125687" y="1541451"/>
            <a:ext cx="102761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Conclusion: Thyroid Disease Detection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4125687" y="2754086"/>
            <a:ext cx="9671513" cy="293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thyroid disease detection solution will help the medical teams to detect thyroidal disease in patients based on the features, symptoms and quantity of 4 hormones. This solution eliminates human error and increases efficiency in diagnosing thyroid disease. After the prediction, necessary medical action will be taken by the concerned authorities.  </a:t>
            </a:r>
            <a:endParaRPr lang="en-US" sz="2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490799" y="28179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References: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4490799" y="384560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source: </a:t>
            </a:r>
            <a:r>
              <a:rPr lang="en-US" sz="17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490799" y="4450913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Preprocessing: </a:t>
            </a:r>
            <a:r>
              <a:rPr lang="en-US" sz="17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https://pypi.org/project/imbalanced-learn/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490799" y="5056227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Google.com for images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999091" y="3073404"/>
            <a:ext cx="5204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Statement: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999091" y="3887190"/>
            <a:ext cx="10140977" cy="11531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create a Classification model using machine learning algorithms for predicting the type of Thyroid a person has, based on the patient' s data, aiding medical professionals in 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9091" y="5129164"/>
            <a:ext cx="9578102" cy="124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 predictions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Efficiency in detecting Thyroid type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Reducing human error</a:t>
            </a:r>
            <a:endParaRPr lang="en-US" dirty="0"/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631995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676417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302"/>
            <a:ext cx="14630400" cy="2642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2348389" y="2252901"/>
            <a:ext cx="9933503" cy="27742"/>
          </a:xfrm>
          <a:prstGeom prst="rect">
            <a:avLst/>
          </a:prstGeom>
          <a:solidFill>
            <a:srgbClr val="DFDFE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3069729" y="2252841"/>
            <a:ext cx="27742" cy="0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2833687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984540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1603" y="2808327"/>
            <a:ext cx="1176251" cy="738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762321" y="2252841"/>
            <a:ext cx="27742" cy="0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4526280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677132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4023485" y="2808327"/>
            <a:ext cx="1505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04C8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Preprocessing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454914" y="2252841"/>
            <a:ext cx="27742" cy="0"/>
          </a:xfrm>
          <a:prstGeom prst="rect">
            <a:avLst/>
          </a:prstGeom>
          <a:solidFill>
            <a:srgbClr val="AD1F9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6218873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369725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894530" y="2808328"/>
            <a:ext cx="1203339" cy="70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Clustering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147506" y="2252841"/>
            <a:ext cx="27742" cy="0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7911465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8062317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7289341" y="2840001"/>
            <a:ext cx="177181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Test Split for each cluster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9840099" y="2252841"/>
            <a:ext cx="27742" cy="0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9604058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9754910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9101503" y="2808327"/>
            <a:ext cx="17200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04C8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selection for each cluster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11532691" y="2252841"/>
            <a:ext cx="27742" cy="0"/>
          </a:xfrm>
          <a:prstGeom prst="rect">
            <a:avLst/>
          </a:prstGeom>
          <a:solidFill>
            <a:srgbClr val="AD1F9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23"/>
          <p:cNvSpPr/>
          <p:nvPr/>
        </p:nvSpPr>
        <p:spPr>
          <a:xfrm>
            <a:off x="11296650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11447502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</a:t>
            </a:r>
            <a:endParaRPr lang="en-US" sz="2624" dirty="0"/>
          </a:p>
        </p:txBody>
      </p:sp>
      <p:sp>
        <p:nvSpPr>
          <p:cNvPr id="28" name="Text 25"/>
          <p:cNvSpPr/>
          <p:nvPr/>
        </p:nvSpPr>
        <p:spPr>
          <a:xfrm>
            <a:off x="10962305" y="2794339"/>
            <a:ext cx="13666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model and Predict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626417" y="4637607"/>
            <a:ext cx="7977641" cy="496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Architecture: A Streamlined Workflow</a:t>
            </a:r>
            <a:endParaRPr lang="en-US" sz="2800" dirty="0"/>
          </a:p>
        </p:txBody>
      </p:sp>
      <p:sp>
        <p:nvSpPr>
          <p:cNvPr id="30" name="Text 27"/>
          <p:cNvSpPr/>
          <p:nvPr/>
        </p:nvSpPr>
        <p:spPr>
          <a:xfrm>
            <a:off x="1639276" y="5243632"/>
            <a:ext cx="9921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description of the process view of the architecture. Describes the tasks (processes) involved in the system's execution, from data ingestion to model selection and tuning, ensuring a robust and efficient system for thyroid disease detection.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030566" y="8176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Tools Used: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030566" y="1447502"/>
            <a:ext cx="9933503" cy="142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Python</a:t>
            </a:r>
          </a:p>
          <a:p>
            <a:pPr>
              <a:lnSpc>
                <a:spcPts val="2799"/>
              </a:lnSpc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Platform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</a:t>
            </a:r>
            <a:r>
              <a:rPr lang="en-US" sz="17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Jupyter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Notebook, Visual Studio Code</a:t>
            </a:r>
          </a:p>
          <a:p>
            <a:pPr>
              <a:lnSpc>
                <a:spcPts val="2799"/>
              </a:lnSpc>
            </a:pPr>
            <a:r>
              <a:rPr lang="en-US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LibraryUsed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</a:t>
            </a:r>
            <a:r>
              <a:rPr lang="en-US" sz="17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Numpy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Pandas, matplotlib, seaborn, Scikit-learn</a:t>
            </a: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33280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43" name="Picture 2" descr="Image result for IMAGES OF PYTHON LANGUAGE">
            <a:extLst>
              <a:ext uri="{FF2B5EF4-FFF2-40B4-BE49-F238E27FC236}">
                <a16:creationId xmlns:a16="http://schemas.microsoft.com/office/drawing/2014/main" id="{D75FA468-839C-160B-7121-D7787BFC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67" y="3233021"/>
            <a:ext cx="1433562" cy="14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Image result for IMAGES OF JUPYTER NOTEBOOK">
            <a:extLst>
              <a:ext uri="{FF2B5EF4-FFF2-40B4-BE49-F238E27FC236}">
                <a16:creationId xmlns:a16="http://schemas.microsoft.com/office/drawing/2014/main" id="{5DBDB997-E618-0B30-5399-1721B41E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00" y="3434043"/>
            <a:ext cx="1342215" cy="121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scikit-learn - Wikipedia">
            <a:extLst>
              <a:ext uri="{FF2B5EF4-FFF2-40B4-BE49-F238E27FC236}">
                <a16:creationId xmlns:a16="http://schemas.microsoft.com/office/drawing/2014/main" id="{D11C5939-A1B1-5459-8CFA-62E7D49B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58" y="5586964"/>
            <a:ext cx="2123284" cy="10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2A70F2-AC97-3597-A85D-2F50C7F6B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471" y="3434044"/>
            <a:ext cx="2855429" cy="1211102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982C02A-31FE-CF5D-B659-672302A56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42" y="4645147"/>
            <a:ext cx="2142751" cy="947837"/>
          </a:xfrm>
          <a:prstGeom prst="rect">
            <a:avLst/>
          </a:prstGeom>
          <a:noFill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DBFB845-DD19-3510-C72B-34FFC43D5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778" y="5586964"/>
            <a:ext cx="2961404" cy="743402"/>
          </a:xfrm>
          <a:prstGeom prst="rect">
            <a:avLst/>
          </a:prstGeom>
          <a:noFill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874231-6B74-6BD4-0A26-EFD846A2D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715" y="4645145"/>
            <a:ext cx="2780123" cy="94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38814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921298" y="166420"/>
            <a:ext cx="2568704" cy="465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Description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174191" y="627525"/>
            <a:ext cx="7269358" cy="6271672"/>
          </a:xfrm>
          <a:prstGeom prst="roundRect">
            <a:avLst>
              <a:gd name="adj" fmla="val 4026"/>
            </a:avLst>
          </a:prstGeom>
          <a:solidFill>
            <a:srgbClr val="E7EB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21949" y="744086"/>
            <a:ext cx="7115766" cy="6021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'age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Patient's age.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'sex'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Patient's gender.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on_thyroxine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on thyroid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query_on_thyroxine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queried about    thyroid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on_antithyroid_medication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on antithyroid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'sick':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currently sick 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'pregnant':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pregnant.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thyroid_surgery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undergone thyroid surgery.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'I131_treatment':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received I131 treatment.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query_hypothyroid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queried about hypothyroidism 11. 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query_hyperthyroid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Whether the patient has queried about hyperthyroidism.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'lithium':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taking lithium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goitre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a </a:t>
            </a:r>
            <a:r>
              <a:rPr lang="en-US" sz="15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goitre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(enlarged thyroid  gland).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'tumor':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a thyroid tumor.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'hypopituitary':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hypopituitarism.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'psych':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a psychiatric condition.</a:t>
            </a:r>
            <a:endParaRPr lang="en-US" sz="15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30753D77-D0ED-AA4E-3C62-A36DDAD08E94}"/>
              </a:ext>
            </a:extLst>
          </p:cNvPr>
          <p:cNvSpPr/>
          <p:nvPr/>
        </p:nvSpPr>
        <p:spPr>
          <a:xfrm>
            <a:off x="7502721" y="622838"/>
            <a:ext cx="6953488" cy="6267724"/>
          </a:xfrm>
          <a:prstGeom prst="roundRect">
            <a:avLst>
              <a:gd name="adj" fmla="val 4026"/>
            </a:avLst>
          </a:prstGeom>
          <a:solidFill>
            <a:srgbClr val="E7EB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0A3EEF6-CFAB-2924-6AEF-12FE625D498D}"/>
              </a:ext>
            </a:extLst>
          </p:cNvPr>
          <p:cNvSpPr/>
          <p:nvPr/>
        </p:nvSpPr>
        <p:spPr>
          <a:xfrm>
            <a:off x="7656195" y="759539"/>
            <a:ext cx="6652257" cy="6139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TSH_measured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TSH (Thyroid-Stimulating Hormone) level has been measured.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'TSH':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TSH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'T3_measured':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T3 (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Triodothyronine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level has been measured.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'T3':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T3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'TT4_measured':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TT4 (Total Thyroxine)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'TT4':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TT4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'T4U_measured':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T4U (Thyroxine Uptake)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'T4U':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T4U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FTI_measured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FTI (Free Thyroxine Index)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'FTI':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FTI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TBG_measured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TBG (Thyroxine-Binding Globulin)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'TBG':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TBG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referral_source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 source of referral for the patient.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'Class':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 class label indicating the thyroid condition</a:t>
            </a:r>
          </a:p>
          <a:p>
            <a:pPr>
              <a:lnSpc>
                <a:spcPts val="1960"/>
              </a:lnSpc>
            </a:pP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400" b="1" i="1" dirty="0">
              <a:solidFill>
                <a:srgbClr val="00002E"/>
              </a:solidFill>
              <a:highlight>
                <a:srgbClr val="E7EBFE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60"/>
              </a:lnSpc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 ‘Class’ Labels: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negative, 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compensated_hypothyroid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primary_hypothyroid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secondary_hypothyroid</a:t>
            </a:r>
            <a:endParaRPr lang="en-US" sz="14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5177916A-C5D4-125D-E77D-045E6CFC5871}"/>
              </a:ext>
            </a:extLst>
          </p:cNvPr>
          <p:cNvSpPr/>
          <p:nvPr/>
        </p:nvSpPr>
        <p:spPr>
          <a:xfrm>
            <a:off x="174190" y="7067750"/>
            <a:ext cx="11857975" cy="976026"/>
          </a:xfrm>
          <a:prstGeom prst="roundRect">
            <a:avLst>
              <a:gd name="adj" fmla="val 4026"/>
            </a:avLst>
          </a:prstGeom>
          <a:solidFill>
            <a:srgbClr val="E7EB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44E08-60DF-AF2D-39D2-9CE60F5522C5}"/>
              </a:ext>
            </a:extLst>
          </p:cNvPr>
          <p:cNvSpPr txBox="1"/>
          <p:nvPr/>
        </p:nvSpPr>
        <p:spPr>
          <a:xfrm>
            <a:off x="276229" y="7270595"/>
            <a:ext cx="11755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Continuous variables: 'age','TSH','T3','TT4','T4U','FTI’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Categorical variables: Leaving </a:t>
            </a:r>
            <a:r>
              <a:rPr lang="en-US" sz="16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'sex’, ‘</a:t>
            </a:r>
            <a:r>
              <a:rPr lang="en-US" sz="16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referral_source</a:t>
            </a:r>
            <a:r>
              <a:rPr lang="en-US" sz="16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’, ‘class’ all other variables have ‘t/f’ values.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5278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6749" y="467261"/>
            <a:ext cx="1284208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Ingestion: Quality Assurance for Accurate Results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80085" y="1771003"/>
            <a:ext cx="8731736" cy="13887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Validating the Data which is been Ingested from the source: </a:t>
            </a:r>
          </a:p>
          <a:p>
            <a:pPr>
              <a:lnSpc>
                <a:spcPts val="2799"/>
              </a:lnSpc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After validating the proper structure and Expectations for the data </a:t>
            </a:r>
          </a:p>
          <a:p>
            <a:pPr>
              <a:lnSpc>
                <a:spcPts val="2799"/>
              </a:lnSpc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further process of Data Preprocessing is started.</a:t>
            </a:r>
            <a:endParaRPr kumimoji="0" lang="en-US" altLang="en-US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71050" y="4114800"/>
            <a:ext cx="13441680" cy="2488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Schema Validation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Ensure data structure align with expectations.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Expected Columns 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['age', 'sex',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on_thyroxine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query_on_thyroxine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on_antithyroid_medication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	 'sick', 'pregnant',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thyroid_surgery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'I131_treatment',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query_hypothyroid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query_hyperthyroid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'lithium',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goitre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'tumor', 'hypopituitary', 'psych’,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TSH_measured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'TSH', 'T3_measured', 'T3', 'TT4_measured', 'TT4', 'T4U_measured', 'T4U’,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FTI_measured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'FTI',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TBG_measured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'TBG',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referral_source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'Class’]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56" name="Picture 8" descr="Data Validation - Overview, Types, Practical Examples">
            <a:extLst>
              <a:ext uri="{FF2B5EF4-FFF2-40B4-BE49-F238E27FC236}">
                <a16:creationId xmlns:a16="http://schemas.microsoft.com/office/drawing/2014/main" id="{E1A58943-2E0F-D8F0-2D41-17817933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820" y="1517834"/>
            <a:ext cx="4214969" cy="29544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45688" y="2024046"/>
            <a:ext cx="13872117" cy="5848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Replacing missing values ('?') with nulls (</a:t>
            </a:r>
            <a:r>
              <a:rPr lang="en-US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np.nan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: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Dataset has missing values that are replaced with invalid values like ‘?’</a:t>
            </a: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Drop unwanted columns 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ome columns are with true and false values which is just the indication that whether the next column has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      values or not. There is no point of having such columns in our dataset.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      Example:</a:t>
            </a: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b="1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506218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550640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95062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639484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683906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5"/>
            <a:ext cx="14630400" cy="1990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33DD2-C02A-1963-9CA6-8DE79F94553B}"/>
              </a:ext>
            </a:extLst>
          </p:cNvPr>
          <p:cNvSpPr txBox="1"/>
          <p:nvPr/>
        </p:nvSpPr>
        <p:spPr>
          <a:xfrm>
            <a:off x="345688" y="754022"/>
            <a:ext cx="8809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Preprocessing:  Feature Engineering</a:t>
            </a:r>
            <a:endParaRPr lang="en-US" sz="3500" dirty="0"/>
          </a:p>
          <a:p>
            <a:endParaRPr lang="en-US" sz="3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70A057-DA96-3D9F-1991-551ADF47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34" y="5769402"/>
            <a:ext cx="3497854" cy="1875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DCBB-8DBA-FA9B-A2AD-DBA5F561B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873" y="2545318"/>
            <a:ext cx="4384203" cy="2251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4B62EA-F9F2-788C-F530-FD2E5EF15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76" y="2515286"/>
            <a:ext cx="5024537" cy="2281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5278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E0E4A-DB60-5F34-E588-326B9371C239}"/>
              </a:ext>
            </a:extLst>
          </p:cNvPr>
          <p:cNvSpPr txBox="1"/>
          <p:nvPr/>
        </p:nvSpPr>
        <p:spPr>
          <a:xfrm>
            <a:off x="446047" y="234177"/>
            <a:ext cx="13860967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Encoding Categorical values 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techniques like mapping, </a:t>
            </a:r>
            <a:r>
              <a:rPr lang="en-US" sz="1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oneHotEncoding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LabelEncoder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saving the encoder for prediction.</a:t>
            </a: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Imputing null values with </a:t>
            </a:r>
            <a:r>
              <a:rPr lang="en-US" sz="1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KNNImputer</a:t>
            </a: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nearest 3 neighbors we Impute the missing values.</a:t>
            </a: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Handling Imbalance using </a:t>
            </a:r>
            <a:r>
              <a:rPr lang="en-US" sz="1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RandomOverSampler</a:t>
            </a: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</a:t>
            </a: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Saving the processed data for Clustering and Model building.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A50637-8875-F53F-C8CA-C4ADE67D1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857" y="1490551"/>
            <a:ext cx="6662202" cy="1882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690FF2-1152-93DF-100E-03323CEA8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530" y="4107978"/>
            <a:ext cx="3953335" cy="2888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73022-A0ED-C57E-FD5E-BF25854D9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402" y="4107978"/>
            <a:ext cx="3674556" cy="2888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863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84725" y="134099"/>
            <a:ext cx="9306401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Clustering: Finding Patterns in Data for Enhanced Accuracy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84724" y="138089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the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clustering algorithm we identify distinct patterns and clusters within the data, enhancing the accuracy of our model in thyroid disease detection.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84723" y="2122260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Calculating </a:t>
            </a:r>
            <a:r>
              <a:rPr lang="en-US" sz="17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WCSS 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(Within Cluster Sum Square) for clusters 1 to 10 we plot a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Elbow plot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using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KneeLocator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find the optimum number of clusters: 3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F3312-BB16-AB7E-4538-3410A1709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96" y="2963187"/>
            <a:ext cx="4868487" cy="38095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30DEC-23AB-09E5-60FF-0E0B04029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682" y="2863623"/>
            <a:ext cx="8784572" cy="398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1493BF-2E75-C6B0-A0A1-AD70240EDACA}"/>
              </a:ext>
            </a:extLst>
          </p:cNvPr>
          <p:cNvSpPr txBox="1"/>
          <p:nvPr/>
        </p:nvSpPr>
        <p:spPr>
          <a:xfrm>
            <a:off x="211873" y="7426712"/>
            <a:ext cx="10448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column named ‘Cluster’ with cluster information is added in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DataFrame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Now each record has assigned a cluster group from [ 0, 2, 1 ]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1187</Words>
  <Application>Microsoft Office PowerPoint</Application>
  <PresentationFormat>Custom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Courier New</vt:lpstr>
      <vt:lpstr>Helvetica Neue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Kunal Liman</cp:lastModifiedBy>
  <cp:revision>17</cp:revision>
  <dcterms:created xsi:type="dcterms:W3CDTF">2023-10-12T15:18:09Z</dcterms:created>
  <dcterms:modified xsi:type="dcterms:W3CDTF">2024-01-03T18:35:32Z</dcterms:modified>
</cp:coreProperties>
</file>